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D1CC87-D06E-4D62-8B04-F33AFAF42F29}" type="datetimeFigureOut">
              <a:rPr lang="cs-CZ" smtClean="0"/>
              <a:t>26.10.2020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9DE7C2-3838-4EFC-9A58-952F63E228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6057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AA48C-3406-46F6-A994-A1B58A68AC28}" type="datetimeFigureOut">
              <a:rPr lang="cs-CZ" smtClean="0"/>
              <a:t>26.10.2020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74385-1E98-4C70-A882-7F99D7C59742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AA48C-3406-46F6-A994-A1B58A68AC28}" type="datetimeFigureOut">
              <a:rPr lang="cs-CZ" smtClean="0"/>
              <a:t>26.10.2020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74385-1E98-4C70-A882-7F99D7C5974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AA48C-3406-46F6-A994-A1B58A68AC28}" type="datetimeFigureOut">
              <a:rPr lang="cs-CZ" smtClean="0"/>
              <a:t>26.10.2020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74385-1E98-4C70-A882-7F99D7C5974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AA48C-3406-46F6-A994-A1B58A68AC28}" type="datetimeFigureOut">
              <a:rPr lang="cs-CZ" smtClean="0"/>
              <a:t>26.10.2020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74385-1E98-4C70-A882-7F99D7C59742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AA48C-3406-46F6-A994-A1B58A68AC28}" type="datetimeFigureOut">
              <a:rPr lang="cs-CZ" smtClean="0"/>
              <a:t>26.10.2020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74385-1E98-4C70-A882-7F99D7C5974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AA48C-3406-46F6-A994-A1B58A68AC28}" type="datetimeFigureOut">
              <a:rPr lang="cs-CZ" smtClean="0"/>
              <a:t>26.10.2020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74385-1E98-4C70-A882-7F99D7C59742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AA48C-3406-46F6-A994-A1B58A68AC28}" type="datetimeFigureOut">
              <a:rPr lang="cs-CZ" smtClean="0"/>
              <a:t>26.10.2020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74385-1E98-4C70-A882-7F99D7C59742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AA48C-3406-46F6-A994-A1B58A68AC28}" type="datetimeFigureOut">
              <a:rPr lang="cs-CZ" smtClean="0"/>
              <a:t>26.10.2020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74385-1E98-4C70-A882-7F99D7C5974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AA48C-3406-46F6-A994-A1B58A68AC28}" type="datetimeFigureOut">
              <a:rPr lang="cs-CZ" smtClean="0"/>
              <a:t>26.10.2020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74385-1E98-4C70-A882-7F99D7C5974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AA48C-3406-46F6-A994-A1B58A68AC28}" type="datetimeFigureOut">
              <a:rPr lang="cs-CZ" smtClean="0"/>
              <a:t>26.10.2020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74385-1E98-4C70-A882-7F99D7C5974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AA48C-3406-46F6-A994-A1B58A68AC28}" type="datetimeFigureOut">
              <a:rPr lang="cs-CZ" smtClean="0"/>
              <a:t>26.10.2020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74385-1E98-4C70-A882-7F99D7C59742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66AA48C-3406-46F6-A994-A1B58A68AC28}" type="datetimeFigureOut">
              <a:rPr lang="cs-CZ" smtClean="0"/>
              <a:t>26.10.2020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FE74385-1E98-4C70-A882-7F99D7C59742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17581" y="2204864"/>
            <a:ext cx="7175351" cy="2720593"/>
          </a:xfrm>
        </p:spPr>
        <p:txBody>
          <a:bodyPr/>
          <a:lstStyle/>
          <a:p>
            <a:pPr marL="182880" indent="0" algn="ctr">
              <a:buNone/>
            </a:pPr>
            <a:r>
              <a:rPr lang="cs-CZ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STAVBA SLOVA</a:t>
            </a:r>
            <a:br>
              <a:rPr lang="cs-CZ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endParaRPr lang="cs-CZ" b="1" u="sng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2307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1520" y="260648"/>
            <a:ext cx="8597225" cy="8402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PŘÍBUZNÁ  SLOVA</a:t>
            </a:r>
            <a:endParaRPr lang="cs-CZ" sz="3600" b="1" u="sng" dirty="0">
              <a:latin typeface="Arial" pitchFamily="34" charset="0"/>
              <a:cs typeface="Arial" pitchFamily="34" charset="0"/>
            </a:endParaRPr>
          </a:p>
          <a:p>
            <a:r>
              <a:rPr lang="cs-CZ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jsou slova se stejnou společnou částí </a:t>
            </a:r>
          </a:p>
          <a:p>
            <a:r>
              <a:rPr lang="cs-CZ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(kořenem)</a:t>
            </a:r>
          </a:p>
          <a:p>
            <a:r>
              <a:rPr lang="cs-CZ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jsou si významově blízká</a:t>
            </a:r>
          </a:p>
          <a:p>
            <a:endParaRPr lang="cs-CZ" sz="3600" b="1" dirty="0">
              <a:latin typeface="Arial" pitchFamily="34" charset="0"/>
              <a:cs typeface="Arial" pitchFamily="34" charset="0"/>
            </a:endParaRPr>
          </a:p>
          <a:p>
            <a:r>
              <a:rPr lang="cs-CZ" sz="3600" b="1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les</a:t>
            </a:r>
            <a:r>
              <a:rPr lang="cs-CZ" sz="3600" b="1" dirty="0">
                <a:latin typeface="Arial" pitchFamily="34" charset="0"/>
                <a:cs typeface="Arial" pitchFamily="34" charset="0"/>
              </a:rPr>
              <a:t>/</a:t>
            </a:r>
            <a:r>
              <a:rPr lang="cs-CZ" sz="3600" b="1" dirty="0" err="1">
                <a:latin typeface="Arial" pitchFamily="34" charset="0"/>
                <a:cs typeface="Arial" pitchFamily="34" charset="0"/>
              </a:rPr>
              <a:t>ík</a:t>
            </a:r>
            <a:r>
              <a:rPr lang="cs-CZ" sz="3600" b="1" dirty="0">
                <a:latin typeface="Arial" pitchFamily="34" charset="0"/>
                <a:cs typeface="Arial" pitchFamily="34" charset="0"/>
              </a:rPr>
              <a:t>                                    za/</a:t>
            </a:r>
            <a:r>
              <a:rPr lang="cs-CZ" sz="3600" b="1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les</a:t>
            </a:r>
            <a:r>
              <a:rPr lang="cs-CZ" sz="3600" b="1" dirty="0">
                <a:latin typeface="Arial" pitchFamily="34" charset="0"/>
                <a:cs typeface="Arial" pitchFamily="34" charset="0"/>
              </a:rPr>
              <a:t>/nit</a:t>
            </a:r>
          </a:p>
          <a:p>
            <a:r>
              <a:rPr lang="cs-CZ" sz="3600" b="1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les</a:t>
            </a:r>
            <a:r>
              <a:rPr lang="cs-CZ" sz="3600" b="1" dirty="0">
                <a:latin typeface="Arial" pitchFamily="34" charset="0"/>
                <a:cs typeface="Arial" pitchFamily="34" charset="0"/>
              </a:rPr>
              <a:t>/íček                                po/</a:t>
            </a:r>
            <a:r>
              <a:rPr lang="cs-CZ" sz="3600" b="1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les</a:t>
            </a:r>
            <a:r>
              <a:rPr lang="cs-CZ" sz="3600" b="1" dirty="0">
                <a:latin typeface="Arial" pitchFamily="34" charset="0"/>
                <a:cs typeface="Arial" pitchFamily="34" charset="0"/>
              </a:rPr>
              <a:t>/í</a:t>
            </a:r>
          </a:p>
          <a:p>
            <a:r>
              <a:rPr lang="cs-CZ" sz="3600" b="1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les</a:t>
            </a:r>
            <a:r>
              <a:rPr lang="cs-CZ" sz="3600" b="1" dirty="0">
                <a:latin typeface="Arial" pitchFamily="34" charset="0"/>
                <a:cs typeface="Arial" pitchFamily="34" charset="0"/>
              </a:rPr>
              <a:t>/</a:t>
            </a:r>
            <a:r>
              <a:rPr lang="cs-CZ" sz="3600" b="1" dirty="0" err="1">
                <a:latin typeface="Arial" pitchFamily="34" charset="0"/>
                <a:cs typeface="Arial" pitchFamily="34" charset="0"/>
              </a:rPr>
              <a:t>ák</a:t>
            </a:r>
            <a:r>
              <a:rPr lang="cs-CZ" sz="3600" b="1" dirty="0">
                <a:latin typeface="Arial" pitchFamily="34" charset="0"/>
                <a:cs typeface="Arial" pitchFamily="34" charset="0"/>
              </a:rPr>
              <a:t>                                   bez/</a:t>
            </a:r>
            <a:r>
              <a:rPr lang="cs-CZ" sz="3600" b="1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les</a:t>
            </a:r>
            <a:r>
              <a:rPr lang="cs-CZ" sz="3600" b="1" dirty="0">
                <a:latin typeface="Arial" pitchFamily="34" charset="0"/>
                <a:cs typeface="Arial" pitchFamily="34" charset="0"/>
              </a:rPr>
              <a:t>/ý</a:t>
            </a:r>
          </a:p>
          <a:p>
            <a:r>
              <a:rPr lang="cs-CZ" sz="3600" b="1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les</a:t>
            </a:r>
            <a:r>
              <a:rPr lang="cs-CZ" sz="3600" b="1" dirty="0">
                <a:latin typeface="Arial" pitchFamily="34" charset="0"/>
                <a:cs typeface="Arial" pitchFamily="34" charset="0"/>
              </a:rPr>
              <a:t>/ní                                    pra/</a:t>
            </a:r>
            <a:r>
              <a:rPr lang="cs-CZ" sz="3600" b="1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les</a:t>
            </a:r>
          </a:p>
          <a:p>
            <a:r>
              <a:rPr lang="cs-CZ" sz="3600" b="1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les</a:t>
            </a:r>
            <a:r>
              <a:rPr lang="cs-CZ" sz="3600" b="1" dirty="0">
                <a:latin typeface="Arial" pitchFamily="34" charset="0"/>
                <a:cs typeface="Arial" pitchFamily="34" charset="0"/>
              </a:rPr>
              <a:t>/</a:t>
            </a:r>
            <a:r>
              <a:rPr lang="cs-CZ" sz="3600" b="1" dirty="0" err="1">
                <a:latin typeface="Arial" pitchFamily="34" charset="0"/>
                <a:cs typeface="Arial" pitchFamily="34" charset="0"/>
              </a:rPr>
              <a:t>natý</a:t>
            </a:r>
            <a:r>
              <a:rPr lang="cs-CZ" sz="3600" b="1" dirty="0">
                <a:latin typeface="Arial" pitchFamily="34" charset="0"/>
                <a:cs typeface="Arial" pitchFamily="34" charset="0"/>
              </a:rPr>
              <a:t>                                </a:t>
            </a:r>
            <a:r>
              <a:rPr lang="cs-CZ" sz="3600" b="1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les</a:t>
            </a:r>
            <a:r>
              <a:rPr lang="cs-CZ" sz="3600" b="1" dirty="0">
                <a:latin typeface="Arial" pitchFamily="34" charset="0"/>
                <a:cs typeface="Arial" pitchFamily="34" charset="0"/>
              </a:rPr>
              <a:t>/o/park</a:t>
            </a:r>
          </a:p>
          <a:p>
            <a:r>
              <a:rPr lang="cs-CZ" sz="3600" b="1" dirty="0">
                <a:latin typeface="Arial" pitchFamily="34" charset="0"/>
                <a:cs typeface="Arial" pitchFamily="34" charset="0"/>
              </a:rPr>
              <a:t>                                             </a:t>
            </a:r>
            <a:r>
              <a:rPr lang="cs-CZ" sz="3600" b="1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les</a:t>
            </a:r>
            <a:r>
              <a:rPr lang="cs-CZ" sz="3600" b="1" dirty="0">
                <a:latin typeface="Arial" pitchFamily="34" charset="0"/>
                <a:cs typeface="Arial" pitchFamily="34" charset="0"/>
              </a:rPr>
              <a:t>/o/step </a:t>
            </a:r>
          </a:p>
          <a:p>
            <a:endParaRPr lang="cs-CZ" sz="3600" b="1" dirty="0">
              <a:latin typeface="Arial" pitchFamily="34" charset="0"/>
              <a:cs typeface="Arial" pitchFamily="34" charset="0"/>
            </a:endParaRPr>
          </a:p>
          <a:p>
            <a:endParaRPr lang="cs-CZ" sz="3600" b="1" dirty="0">
              <a:latin typeface="Arial" pitchFamily="34" charset="0"/>
              <a:cs typeface="Arial" pitchFamily="34" charset="0"/>
            </a:endParaRPr>
          </a:p>
          <a:p>
            <a:endParaRPr lang="cs-CZ" sz="3600" b="1" dirty="0">
              <a:latin typeface="Arial" pitchFamily="34" charset="0"/>
              <a:cs typeface="Arial" pitchFamily="34" charset="0"/>
            </a:endParaRPr>
          </a:p>
          <a:p>
            <a:endParaRPr lang="cs-CZ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3203848" y="3717032"/>
            <a:ext cx="1872208" cy="86409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LES</a:t>
            </a:r>
          </a:p>
        </p:txBody>
      </p:sp>
      <p:cxnSp>
        <p:nvCxnSpPr>
          <p:cNvPr id="5" name="Přímá spojnice 4"/>
          <p:cNvCxnSpPr/>
          <p:nvPr/>
        </p:nvCxnSpPr>
        <p:spPr>
          <a:xfrm>
            <a:off x="1619672" y="3356992"/>
            <a:ext cx="1584176" cy="7920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>
            <a:endCxn id="3" idx="1"/>
          </p:cNvCxnSpPr>
          <p:nvPr/>
        </p:nvCxnSpPr>
        <p:spPr>
          <a:xfrm>
            <a:off x="2051720" y="4005064"/>
            <a:ext cx="1152128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>
            <a:endCxn id="3" idx="1"/>
          </p:cNvCxnSpPr>
          <p:nvPr/>
        </p:nvCxnSpPr>
        <p:spPr>
          <a:xfrm flipV="1">
            <a:off x="1619672" y="4149080"/>
            <a:ext cx="1584176" cy="3127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>
            <a:endCxn id="3" idx="1"/>
          </p:cNvCxnSpPr>
          <p:nvPr/>
        </p:nvCxnSpPr>
        <p:spPr>
          <a:xfrm flipV="1">
            <a:off x="1619672" y="4149080"/>
            <a:ext cx="1584176" cy="8640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>
            <a:endCxn id="3" idx="1"/>
          </p:cNvCxnSpPr>
          <p:nvPr/>
        </p:nvCxnSpPr>
        <p:spPr>
          <a:xfrm flipV="1">
            <a:off x="2051720" y="4149080"/>
            <a:ext cx="1152128" cy="14401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>
            <a:endCxn id="3" idx="3"/>
          </p:cNvCxnSpPr>
          <p:nvPr/>
        </p:nvCxnSpPr>
        <p:spPr>
          <a:xfrm flipH="1">
            <a:off x="5076056" y="3356992"/>
            <a:ext cx="864096" cy="7920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 flipH="1">
            <a:off x="5076056" y="4005064"/>
            <a:ext cx="864096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/>
          <p:cNvCxnSpPr>
            <a:endCxn id="3" idx="3"/>
          </p:cNvCxnSpPr>
          <p:nvPr/>
        </p:nvCxnSpPr>
        <p:spPr>
          <a:xfrm flipH="1" flipV="1">
            <a:off x="5076056" y="4149080"/>
            <a:ext cx="864096" cy="3127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20"/>
          <p:cNvCxnSpPr>
            <a:endCxn id="3" idx="3"/>
          </p:cNvCxnSpPr>
          <p:nvPr/>
        </p:nvCxnSpPr>
        <p:spPr>
          <a:xfrm flipH="1" flipV="1">
            <a:off x="5076056" y="4149080"/>
            <a:ext cx="936104" cy="8640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22"/>
          <p:cNvCxnSpPr>
            <a:endCxn id="3" idx="3"/>
          </p:cNvCxnSpPr>
          <p:nvPr/>
        </p:nvCxnSpPr>
        <p:spPr>
          <a:xfrm flipH="1" flipV="1">
            <a:off x="5076056" y="4149080"/>
            <a:ext cx="936104" cy="13681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24"/>
          <p:cNvCxnSpPr>
            <a:endCxn id="3" idx="3"/>
          </p:cNvCxnSpPr>
          <p:nvPr/>
        </p:nvCxnSpPr>
        <p:spPr>
          <a:xfrm flipH="1" flipV="1">
            <a:off x="5076056" y="4149080"/>
            <a:ext cx="936104" cy="18722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3094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9512" y="260648"/>
            <a:ext cx="13384754" cy="78483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STAVBA  SLOVA</a:t>
            </a:r>
          </a:p>
          <a:p>
            <a:endParaRPr lang="cs-CZ" sz="3600" b="1" u="sng" dirty="0">
              <a:latin typeface="Arial" pitchFamily="34" charset="0"/>
              <a:cs typeface="Arial" pitchFamily="34" charset="0"/>
            </a:endParaRPr>
          </a:p>
          <a:p>
            <a:r>
              <a:rPr lang="cs-CZ" sz="3600" b="1" dirty="0">
                <a:latin typeface="Arial" pitchFamily="34" charset="0"/>
                <a:cs typeface="Arial" pitchFamily="34" charset="0"/>
              </a:rPr>
              <a:t>                                                                  </a:t>
            </a:r>
          </a:p>
          <a:p>
            <a:endParaRPr lang="cs-CZ" sz="3600" b="1" dirty="0">
              <a:latin typeface="Arial" pitchFamily="34" charset="0"/>
              <a:cs typeface="Arial" pitchFamily="34" charset="0"/>
            </a:endParaRPr>
          </a:p>
          <a:p>
            <a:endParaRPr lang="cs-CZ" sz="3600" b="1" dirty="0">
              <a:latin typeface="Arial" pitchFamily="34" charset="0"/>
              <a:cs typeface="Arial" pitchFamily="34" charset="0"/>
            </a:endParaRPr>
          </a:p>
          <a:p>
            <a:endParaRPr lang="cs-CZ" sz="3600" b="1" dirty="0">
              <a:latin typeface="Arial" pitchFamily="34" charset="0"/>
              <a:cs typeface="Arial" pitchFamily="34" charset="0"/>
            </a:endParaRPr>
          </a:p>
          <a:p>
            <a:r>
              <a:rPr lang="cs-CZ" sz="3600" b="1" dirty="0">
                <a:latin typeface="Arial" pitchFamily="34" charset="0"/>
                <a:cs typeface="Arial" pitchFamily="34" charset="0"/>
              </a:rPr>
              <a:t>          </a:t>
            </a:r>
          </a:p>
          <a:p>
            <a:r>
              <a:rPr lang="cs-CZ" sz="3600" b="1" dirty="0">
                <a:latin typeface="Arial" pitchFamily="34" charset="0"/>
                <a:cs typeface="Arial" pitchFamily="34" charset="0"/>
              </a:rPr>
              <a:t>                    </a:t>
            </a:r>
          </a:p>
          <a:p>
            <a:r>
              <a:rPr lang="cs-CZ" sz="3600" b="1" dirty="0">
                <a:latin typeface="Arial" pitchFamily="34" charset="0"/>
                <a:cs typeface="Arial" pitchFamily="34" charset="0"/>
              </a:rPr>
              <a:t>                     VÝ / </a:t>
            </a:r>
            <a:r>
              <a:rPr lang="cs-CZ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STAV</a:t>
            </a:r>
            <a:r>
              <a:rPr lang="cs-CZ" sz="3600" b="1" dirty="0">
                <a:latin typeface="Arial" pitchFamily="34" charset="0"/>
                <a:cs typeface="Arial" pitchFamily="34" charset="0"/>
              </a:rPr>
              <a:t> / B                                                          </a:t>
            </a:r>
          </a:p>
          <a:p>
            <a:endParaRPr lang="cs-CZ" sz="3600" b="1" dirty="0">
              <a:latin typeface="Arial" pitchFamily="34" charset="0"/>
              <a:cs typeface="Arial" pitchFamily="34" charset="0"/>
            </a:endParaRPr>
          </a:p>
          <a:p>
            <a:endParaRPr lang="cs-CZ" sz="3600" b="1" dirty="0">
              <a:latin typeface="Arial" pitchFamily="34" charset="0"/>
              <a:cs typeface="Arial" pitchFamily="34" charset="0"/>
            </a:endParaRPr>
          </a:p>
          <a:p>
            <a:endParaRPr lang="cs-CZ" sz="3600" b="1" dirty="0">
              <a:latin typeface="Arial" pitchFamily="34" charset="0"/>
              <a:cs typeface="Arial" pitchFamily="34" charset="0"/>
            </a:endParaRPr>
          </a:p>
          <a:p>
            <a:endParaRPr lang="cs-CZ" sz="3600" b="1" u="sng" dirty="0">
              <a:latin typeface="Arial" pitchFamily="34" charset="0"/>
              <a:cs typeface="Arial" pitchFamily="34" charset="0"/>
            </a:endParaRPr>
          </a:p>
          <a:p>
            <a:endParaRPr lang="cs-CZ" sz="3600" b="1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79512" y="1416224"/>
            <a:ext cx="2088232" cy="64807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PŘEDPONA</a:t>
            </a:r>
          </a:p>
        </p:txBody>
      </p:sp>
      <p:sp>
        <p:nvSpPr>
          <p:cNvPr id="4" name="Obdélník 3"/>
          <p:cNvSpPr/>
          <p:nvPr/>
        </p:nvSpPr>
        <p:spPr>
          <a:xfrm>
            <a:off x="2415540" y="1412776"/>
            <a:ext cx="2088232" cy="64807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KOŘEN SLOVA</a:t>
            </a:r>
          </a:p>
        </p:txBody>
      </p:sp>
      <p:sp>
        <p:nvSpPr>
          <p:cNvPr id="5" name="Obdélník 4"/>
          <p:cNvSpPr/>
          <p:nvPr/>
        </p:nvSpPr>
        <p:spPr>
          <a:xfrm>
            <a:off x="4644008" y="1412776"/>
            <a:ext cx="2088232" cy="64807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PŘÍPONA</a:t>
            </a:r>
          </a:p>
        </p:txBody>
      </p:sp>
      <p:sp>
        <p:nvSpPr>
          <p:cNvPr id="7" name="Obdélník 6"/>
          <p:cNvSpPr/>
          <p:nvPr/>
        </p:nvSpPr>
        <p:spPr>
          <a:xfrm>
            <a:off x="6876256" y="1420416"/>
            <a:ext cx="2088232" cy="64807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KONCOVKA</a:t>
            </a:r>
          </a:p>
        </p:txBody>
      </p:sp>
      <p:sp>
        <p:nvSpPr>
          <p:cNvPr id="8" name="Obdélník 7"/>
          <p:cNvSpPr/>
          <p:nvPr/>
        </p:nvSpPr>
        <p:spPr>
          <a:xfrm>
            <a:off x="5148064" y="2422612"/>
            <a:ext cx="3240360" cy="64807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PŘÍPONOVÁ ČÁST</a:t>
            </a:r>
          </a:p>
        </p:txBody>
      </p:sp>
      <p:cxnSp>
        <p:nvCxnSpPr>
          <p:cNvPr id="12" name="Přímá spojnice se šipkou 11"/>
          <p:cNvCxnSpPr/>
          <p:nvPr/>
        </p:nvCxnSpPr>
        <p:spPr>
          <a:xfrm>
            <a:off x="6228184" y="2068488"/>
            <a:ext cx="216024" cy="28039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 flipH="1">
            <a:off x="7596336" y="2068488"/>
            <a:ext cx="324036" cy="28039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ál 15"/>
          <p:cNvSpPr/>
          <p:nvPr/>
        </p:nvSpPr>
        <p:spPr>
          <a:xfrm>
            <a:off x="5868144" y="4653136"/>
            <a:ext cx="720080" cy="64807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b="1" dirty="0">
                <a:solidFill>
                  <a:srgbClr val="92D050"/>
                </a:solidFill>
              </a:rPr>
              <a:t>A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1223628" y="5993309"/>
            <a:ext cx="76722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>
                <a:latin typeface="Arial" pitchFamily="34" charset="0"/>
                <a:cs typeface="Arial" pitchFamily="34" charset="0"/>
              </a:rPr>
              <a:t>předpona       kořen      příponová část</a:t>
            </a:r>
          </a:p>
        </p:txBody>
      </p:sp>
      <p:cxnSp>
        <p:nvCxnSpPr>
          <p:cNvPr id="19" name="Přímá spojnice se šipkou 18"/>
          <p:cNvCxnSpPr/>
          <p:nvPr/>
        </p:nvCxnSpPr>
        <p:spPr>
          <a:xfrm flipV="1">
            <a:off x="2415540" y="5301208"/>
            <a:ext cx="572284" cy="69210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/>
          <p:nvPr/>
        </p:nvCxnSpPr>
        <p:spPr>
          <a:xfrm flipV="1">
            <a:off x="4644008" y="5301208"/>
            <a:ext cx="0" cy="69210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/>
          <p:nvPr/>
        </p:nvCxnSpPr>
        <p:spPr>
          <a:xfrm flipH="1" flipV="1">
            <a:off x="5868144" y="5301208"/>
            <a:ext cx="216024" cy="69210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0785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7504" y="476672"/>
            <a:ext cx="8970726" cy="64940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KOŘEN</a:t>
            </a:r>
          </a:p>
          <a:p>
            <a:r>
              <a:rPr lang="cs-CZ" sz="3200" b="1" dirty="0">
                <a:latin typeface="Arial" pitchFamily="34" charset="0"/>
                <a:cs typeface="Arial" pitchFamily="34" charset="0"/>
              </a:rPr>
              <a:t>-společná část pro všechna příbuzná slova.</a:t>
            </a:r>
          </a:p>
          <a:p>
            <a:endParaRPr lang="cs-CZ" sz="3200" b="1" dirty="0">
              <a:latin typeface="Arial" pitchFamily="34" charset="0"/>
              <a:cs typeface="Arial" pitchFamily="34" charset="0"/>
            </a:endParaRPr>
          </a:p>
          <a:p>
            <a:r>
              <a:rPr lang="cs-CZ" sz="3200" b="1" dirty="0">
                <a:latin typeface="Arial" pitchFamily="34" charset="0"/>
                <a:cs typeface="Arial" pitchFamily="34" charset="0"/>
              </a:rPr>
              <a:t>-před kořenem může být </a:t>
            </a:r>
            <a:r>
              <a:rPr lang="cs-CZ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PŘEDPONA</a:t>
            </a:r>
            <a:r>
              <a:rPr lang="cs-CZ" sz="3200" b="1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cs-CZ" sz="3200" b="1" dirty="0">
                <a:latin typeface="Arial" pitchFamily="34" charset="0"/>
                <a:cs typeface="Arial" pitchFamily="34" charset="0"/>
              </a:rPr>
              <a:t>(předponová část)</a:t>
            </a:r>
          </a:p>
          <a:p>
            <a:endParaRPr lang="cs-CZ" sz="3200" b="1" dirty="0">
              <a:latin typeface="Arial" pitchFamily="34" charset="0"/>
              <a:cs typeface="Arial" pitchFamily="34" charset="0"/>
            </a:endParaRPr>
          </a:p>
          <a:p>
            <a:r>
              <a:rPr lang="cs-CZ" sz="3200" b="1" dirty="0">
                <a:latin typeface="Arial" pitchFamily="34" charset="0"/>
                <a:cs typeface="Arial" pitchFamily="34" charset="0"/>
              </a:rPr>
              <a:t>-ke kořeni se připojují </a:t>
            </a:r>
            <a:r>
              <a:rPr lang="cs-CZ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PŘÍPONA+KONCOVKA</a:t>
            </a:r>
          </a:p>
          <a:p>
            <a:r>
              <a:rPr lang="cs-CZ" sz="3200" b="1" dirty="0">
                <a:latin typeface="Arial" pitchFamily="34" charset="0"/>
                <a:cs typeface="Arial" pitchFamily="34" charset="0"/>
              </a:rPr>
              <a:t> (příponová část)</a:t>
            </a:r>
          </a:p>
          <a:p>
            <a:endParaRPr lang="cs-CZ" sz="3200" b="1" dirty="0">
              <a:latin typeface="Arial" pitchFamily="34" charset="0"/>
              <a:cs typeface="Arial" pitchFamily="34" charset="0"/>
            </a:endParaRP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cs-CZ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příponami </a:t>
            </a:r>
            <a:r>
              <a:rPr lang="cs-CZ" sz="3200" b="1" dirty="0">
                <a:latin typeface="Arial" pitchFamily="34" charset="0"/>
                <a:cs typeface="Arial" pitchFamily="34" charset="0"/>
              </a:rPr>
              <a:t>tvoříme nová slova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cs-CZ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koncovkami </a:t>
            </a:r>
            <a:r>
              <a:rPr lang="cs-CZ" sz="3200" b="1" dirty="0">
                <a:latin typeface="Arial" pitchFamily="34" charset="0"/>
                <a:cs typeface="Arial" pitchFamily="34" charset="0"/>
              </a:rPr>
              <a:t>tvoříme pouze tvary</a:t>
            </a:r>
          </a:p>
          <a:p>
            <a:r>
              <a:rPr lang="cs-CZ" sz="3200" b="1" dirty="0">
                <a:latin typeface="Arial" pitchFamily="34" charset="0"/>
                <a:cs typeface="Arial" pitchFamily="34" charset="0"/>
              </a:rPr>
              <a:t>                           téhož slova</a:t>
            </a:r>
          </a:p>
          <a:p>
            <a:endParaRPr lang="cs-CZ" sz="32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6399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95536" y="548680"/>
            <a:ext cx="8151590" cy="84638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>
                <a:latin typeface="Arial" pitchFamily="34" charset="0"/>
                <a:cs typeface="Arial" pitchFamily="34" charset="0"/>
              </a:rPr>
              <a:t>                                                                      </a:t>
            </a:r>
          </a:p>
          <a:p>
            <a:endParaRPr lang="cs-CZ" sz="3200" b="1" dirty="0">
              <a:latin typeface="Arial" pitchFamily="34" charset="0"/>
              <a:cs typeface="Arial" pitchFamily="34" charset="0"/>
            </a:endParaRPr>
          </a:p>
          <a:p>
            <a:endParaRPr lang="cs-CZ" sz="3200" b="1" dirty="0">
              <a:latin typeface="Arial" pitchFamily="34" charset="0"/>
              <a:cs typeface="Arial" pitchFamily="34" charset="0"/>
            </a:endParaRPr>
          </a:p>
          <a:p>
            <a:endParaRPr lang="cs-CZ" sz="3200" b="1" dirty="0">
              <a:latin typeface="Arial" pitchFamily="34" charset="0"/>
              <a:cs typeface="Arial" pitchFamily="34" charset="0"/>
            </a:endParaRPr>
          </a:p>
          <a:p>
            <a:r>
              <a:rPr lang="cs-CZ" sz="3200" b="1" dirty="0">
                <a:latin typeface="Arial" pitchFamily="34" charset="0"/>
                <a:cs typeface="Arial" pitchFamily="34" charset="0"/>
              </a:rPr>
              <a:t>                            HRAD</a:t>
            </a:r>
          </a:p>
          <a:p>
            <a:r>
              <a:rPr lang="cs-CZ" sz="3200" b="1" dirty="0">
                <a:latin typeface="Arial" pitchFamily="34" charset="0"/>
                <a:cs typeface="Arial" pitchFamily="34" charset="0"/>
              </a:rPr>
              <a:t>                            HRAD           B         A</a:t>
            </a:r>
          </a:p>
          <a:p>
            <a:r>
              <a:rPr lang="cs-CZ" sz="3200" b="1" dirty="0">
                <a:latin typeface="Arial" pitchFamily="34" charset="0"/>
                <a:cs typeface="Arial" pitchFamily="34" charset="0"/>
              </a:rPr>
              <a:t>              ZA         HRAD                       A</a:t>
            </a:r>
          </a:p>
          <a:p>
            <a:r>
              <a:rPr lang="cs-CZ" sz="3200" b="1" dirty="0">
                <a:latin typeface="Arial" pitchFamily="34" charset="0"/>
                <a:cs typeface="Arial" pitchFamily="34" charset="0"/>
              </a:rPr>
              <a:t>PŘED    ZA         HRÁD           K         A</a:t>
            </a:r>
          </a:p>
          <a:p>
            <a:r>
              <a:rPr lang="cs-CZ" sz="3200" b="1" dirty="0">
                <a:latin typeface="Arial" pitchFamily="34" charset="0"/>
                <a:cs typeface="Arial" pitchFamily="34" charset="0"/>
              </a:rPr>
              <a:t>              ZA         HRAD           NÍK</a:t>
            </a:r>
          </a:p>
          <a:p>
            <a:r>
              <a:rPr lang="cs-CZ" sz="3200" b="1" dirty="0">
                <a:latin typeface="Arial" pitchFamily="34" charset="0"/>
                <a:cs typeface="Arial" pitchFamily="34" charset="0"/>
              </a:rPr>
              <a:t>              ZA         HRAD        NI-CTV    Í</a:t>
            </a:r>
          </a:p>
          <a:p>
            <a:endParaRPr lang="cs-CZ" sz="3200" b="1" dirty="0">
              <a:latin typeface="Arial" pitchFamily="34" charset="0"/>
              <a:cs typeface="Arial" pitchFamily="34" charset="0"/>
            </a:endParaRPr>
          </a:p>
          <a:p>
            <a:endParaRPr lang="cs-CZ" sz="3200" b="1" dirty="0">
              <a:latin typeface="Arial" pitchFamily="34" charset="0"/>
              <a:cs typeface="Arial" pitchFamily="34" charset="0"/>
            </a:endParaRPr>
          </a:p>
          <a:p>
            <a:endParaRPr lang="cs-CZ" sz="3200" b="1" dirty="0">
              <a:latin typeface="Arial" pitchFamily="34" charset="0"/>
              <a:cs typeface="Arial" pitchFamily="34" charset="0"/>
            </a:endParaRPr>
          </a:p>
          <a:p>
            <a:endParaRPr lang="cs-CZ" sz="3200" b="1" dirty="0">
              <a:latin typeface="Arial" pitchFamily="34" charset="0"/>
              <a:cs typeface="Arial" pitchFamily="34" charset="0"/>
            </a:endParaRPr>
          </a:p>
          <a:p>
            <a:endParaRPr lang="cs-CZ" sz="3200" b="1" dirty="0">
              <a:latin typeface="Arial" pitchFamily="34" charset="0"/>
              <a:cs typeface="Arial" pitchFamily="34" charset="0"/>
            </a:endParaRPr>
          </a:p>
          <a:p>
            <a:endParaRPr lang="cs-CZ" sz="3200" b="1" dirty="0">
              <a:latin typeface="Arial" pitchFamily="34" charset="0"/>
              <a:cs typeface="Arial" pitchFamily="34" charset="0"/>
            </a:endParaRPr>
          </a:p>
          <a:p>
            <a:endParaRPr lang="cs-CZ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179512" y="924947"/>
            <a:ext cx="2736304" cy="115212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PŘEDPONOVÁ ČÁST</a:t>
            </a:r>
          </a:p>
          <a:p>
            <a:pPr algn="ctr"/>
            <a:r>
              <a:rPr lang="cs-CZ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-předpona</a:t>
            </a:r>
          </a:p>
        </p:txBody>
      </p:sp>
      <p:sp>
        <p:nvSpPr>
          <p:cNvPr id="5" name="Obdélník 4"/>
          <p:cNvSpPr/>
          <p:nvPr/>
        </p:nvSpPr>
        <p:spPr>
          <a:xfrm>
            <a:off x="2915816" y="526570"/>
            <a:ext cx="2736304" cy="11521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>
                <a:solidFill>
                  <a:srgbClr val="FF0000"/>
                </a:solidFill>
              </a:rPr>
              <a:t>KOŘEN</a:t>
            </a:r>
          </a:p>
        </p:txBody>
      </p:sp>
      <p:sp>
        <p:nvSpPr>
          <p:cNvPr id="6" name="Obdélník 5"/>
          <p:cNvSpPr/>
          <p:nvPr/>
        </p:nvSpPr>
        <p:spPr>
          <a:xfrm>
            <a:off x="5643669" y="951518"/>
            <a:ext cx="2736304" cy="11521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PŘÍPONOVÁ ČÁST</a:t>
            </a:r>
          </a:p>
          <a:p>
            <a:pPr algn="ctr"/>
            <a:r>
              <a:rPr lang="cs-CZ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-přípona    koncovka</a:t>
            </a:r>
          </a:p>
          <a:p>
            <a:pPr algn="ctr"/>
            <a:endParaRPr lang="cs-CZ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Přímá spojnice 12"/>
          <p:cNvCxnSpPr/>
          <p:nvPr/>
        </p:nvCxnSpPr>
        <p:spPr>
          <a:xfrm>
            <a:off x="6948264" y="1501011"/>
            <a:ext cx="0" cy="6026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>
            <a:off x="179512" y="112276"/>
            <a:ext cx="13692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>
                <a:latin typeface="Arial" pitchFamily="34" charset="0"/>
                <a:cs typeface="Arial" pitchFamily="34" charset="0"/>
              </a:rPr>
              <a:t>Např.:</a:t>
            </a:r>
          </a:p>
        </p:txBody>
      </p:sp>
    </p:spTree>
    <p:extLst>
      <p:ext uri="{BB962C8B-B14F-4D97-AF65-F5344CB8AC3E}">
        <p14:creationId xmlns:p14="http://schemas.microsoft.com/office/powerpoint/2010/main" val="892218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476672"/>
            <a:ext cx="8515473" cy="58169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KMEN: </a:t>
            </a:r>
          </a:p>
          <a:p>
            <a:endParaRPr lang="cs-CZ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3200" b="1" dirty="0">
                <a:latin typeface="Arial" pitchFamily="34" charset="0"/>
                <a:cs typeface="Arial" pitchFamily="34" charset="0"/>
              </a:rPr>
              <a:t>část slova, která zůstane po oddělení </a:t>
            </a:r>
          </a:p>
          <a:p>
            <a:endParaRPr lang="cs-CZ" sz="3200" b="1" dirty="0">
              <a:latin typeface="Arial" pitchFamily="34" charset="0"/>
              <a:cs typeface="Arial" pitchFamily="34" charset="0"/>
            </a:endParaRPr>
          </a:p>
          <a:p>
            <a:r>
              <a:rPr lang="cs-CZ" sz="3200" b="1" dirty="0">
                <a:latin typeface="Arial" pitchFamily="34" charset="0"/>
                <a:cs typeface="Arial" pitchFamily="34" charset="0"/>
              </a:rPr>
              <a:t>koncovky a která se nemění při skloňování</a:t>
            </a:r>
          </a:p>
          <a:p>
            <a:endParaRPr lang="cs-CZ" sz="3200" b="1" dirty="0">
              <a:latin typeface="Arial" pitchFamily="34" charset="0"/>
              <a:cs typeface="Arial" pitchFamily="34" charset="0"/>
            </a:endParaRPr>
          </a:p>
          <a:p>
            <a:r>
              <a:rPr lang="cs-CZ" sz="3200" b="1" dirty="0">
                <a:latin typeface="Arial" pitchFamily="34" charset="0"/>
                <a:cs typeface="Arial" pitchFamily="34" charset="0"/>
              </a:rPr>
              <a:t>nebo časování</a:t>
            </a:r>
          </a:p>
          <a:p>
            <a:endParaRPr lang="cs-CZ" sz="3600" b="1" dirty="0">
              <a:latin typeface="Arial" pitchFamily="34" charset="0"/>
              <a:cs typeface="Arial" pitchFamily="34" charset="0"/>
            </a:endParaRPr>
          </a:p>
          <a:p>
            <a:r>
              <a:rPr lang="cs-CZ" sz="3200" b="1" dirty="0">
                <a:latin typeface="Arial" pitchFamily="34" charset="0"/>
                <a:cs typeface="Arial" pitchFamily="34" charset="0"/>
              </a:rPr>
              <a:t>Např. : </a:t>
            </a:r>
            <a:r>
              <a:rPr lang="cs-CZ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květin</a:t>
            </a:r>
            <a:r>
              <a:rPr lang="cs-CZ" sz="3200" b="1" dirty="0">
                <a:latin typeface="Arial" pitchFamily="34" charset="0"/>
                <a:cs typeface="Arial" pitchFamily="34" charset="0"/>
              </a:rPr>
              <a:t>-</a:t>
            </a:r>
            <a:r>
              <a:rPr lang="cs-CZ" sz="3200" b="1" dirty="0" err="1">
                <a:latin typeface="Arial" pitchFamily="34" charset="0"/>
                <a:cs typeface="Arial" pitchFamily="34" charset="0"/>
              </a:rPr>
              <a:t>ám</a:t>
            </a:r>
            <a:r>
              <a:rPr lang="cs-CZ" sz="3200" b="1" dirty="0">
                <a:latin typeface="Arial" pitchFamily="34" charset="0"/>
                <a:cs typeface="Arial" pitchFamily="34" charset="0"/>
              </a:rPr>
              <a:t>, </a:t>
            </a:r>
            <a:r>
              <a:rPr lang="cs-CZ" sz="32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hradn</a:t>
            </a:r>
            <a:r>
              <a:rPr lang="cs-CZ" sz="3200" b="1" dirty="0" err="1">
                <a:latin typeface="Arial" pitchFamily="34" charset="0"/>
                <a:cs typeface="Arial" pitchFamily="34" charset="0"/>
              </a:rPr>
              <a:t>-ím</a:t>
            </a:r>
            <a:r>
              <a:rPr lang="cs-CZ" sz="3200" b="1" dirty="0">
                <a:latin typeface="Arial" pitchFamily="34" charset="0"/>
                <a:cs typeface="Arial" pitchFamily="34" charset="0"/>
              </a:rPr>
              <a:t>, </a:t>
            </a:r>
            <a:r>
              <a:rPr lang="cs-CZ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četl</a:t>
            </a:r>
            <a:r>
              <a:rPr lang="cs-CZ" sz="3200" b="1" dirty="0">
                <a:latin typeface="Arial" pitchFamily="34" charset="0"/>
                <a:cs typeface="Arial" pitchFamily="34" charset="0"/>
              </a:rPr>
              <a:t>-i</a:t>
            </a:r>
          </a:p>
          <a:p>
            <a:endParaRPr lang="cs-CZ" sz="3600" b="1" dirty="0">
              <a:latin typeface="Arial" pitchFamily="34" charset="0"/>
              <a:cs typeface="Arial" pitchFamily="34" charset="0"/>
            </a:endParaRPr>
          </a:p>
          <a:p>
            <a:r>
              <a:rPr lang="cs-CZ" sz="3200" b="1" dirty="0">
                <a:latin typeface="Arial" pitchFamily="34" charset="0"/>
                <a:cs typeface="Arial" pitchFamily="34" charset="0"/>
              </a:rPr>
              <a:t>U slova </a:t>
            </a:r>
            <a:r>
              <a:rPr lang="cs-CZ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lesní </a:t>
            </a:r>
            <a:r>
              <a:rPr lang="cs-CZ" sz="3200" b="1" dirty="0">
                <a:latin typeface="Arial" pitchFamily="34" charset="0"/>
                <a:cs typeface="Arial" pitchFamily="34" charset="0"/>
              </a:rPr>
              <a:t>je kořen </a:t>
            </a:r>
            <a:r>
              <a:rPr lang="cs-CZ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les-</a:t>
            </a:r>
            <a:r>
              <a:rPr lang="cs-CZ" sz="3200" b="1" dirty="0">
                <a:latin typeface="Arial" pitchFamily="34" charset="0"/>
                <a:cs typeface="Arial" pitchFamily="34" charset="0"/>
              </a:rPr>
              <a:t>, ale kmen </a:t>
            </a:r>
            <a:r>
              <a:rPr lang="cs-CZ" sz="32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lesn</a:t>
            </a:r>
            <a:r>
              <a:rPr lang="cs-CZ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cs-CZ" sz="32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03525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476672"/>
            <a:ext cx="8674169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ÚKOL: Naznač stavbu těchto slov.</a:t>
            </a:r>
          </a:p>
          <a:p>
            <a:endParaRPr lang="cs-CZ" sz="3600" b="1" dirty="0">
              <a:latin typeface="Arial" pitchFamily="34" charset="0"/>
              <a:cs typeface="Arial" pitchFamily="34" charset="0"/>
            </a:endParaRPr>
          </a:p>
          <a:p>
            <a:r>
              <a:rPr lang="cs-CZ" sz="3600" b="1" dirty="0">
                <a:latin typeface="Arial" pitchFamily="34" charset="0"/>
                <a:cs typeface="Arial" pitchFamily="34" charset="0"/>
              </a:rPr>
              <a:t>NÁSTĚNKA, VÝSTAVBA, PODCHOD,</a:t>
            </a:r>
          </a:p>
          <a:p>
            <a:endParaRPr lang="cs-CZ" sz="3600" b="1" dirty="0">
              <a:latin typeface="Arial" pitchFamily="34" charset="0"/>
              <a:cs typeface="Arial" pitchFamily="34" charset="0"/>
            </a:endParaRPr>
          </a:p>
          <a:p>
            <a:r>
              <a:rPr lang="cs-CZ" sz="3600" b="1" dirty="0">
                <a:latin typeface="Arial" pitchFamily="34" charset="0"/>
                <a:cs typeface="Arial" pitchFamily="34" charset="0"/>
              </a:rPr>
              <a:t>ZAVAŘEN-INA, ŽELEZÁŘ-STVÍ,</a:t>
            </a:r>
          </a:p>
          <a:p>
            <a:endParaRPr lang="cs-CZ" sz="3600" b="1" dirty="0">
              <a:latin typeface="Arial" pitchFamily="34" charset="0"/>
              <a:cs typeface="Arial" pitchFamily="34" charset="0"/>
            </a:endParaRPr>
          </a:p>
          <a:p>
            <a:r>
              <a:rPr lang="cs-CZ" sz="3600" b="1" dirty="0">
                <a:latin typeface="Arial" pitchFamily="34" charset="0"/>
                <a:cs typeface="Arial" pitchFamily="34" charset="0"/>
              </a:rPr>
              <a:t>ŽENATÝ, ZÁBAVA, MĚSTO, </a:t>
            </a:r>
          </a:p>
          <a:p>
            <a:endParaRPr lang="cs-CZ" sz="3600" b="1" dirty="0">
              <a:latin typeface="Arial" pitchFamily="34" charset="0"/>
              <a:cs typeface="Arial" pitchFamily="34" charset="0"/>
            </a:endParaRPr>
          </a:p>
          <a:p>
            <a:r>
              <a:rPr lang="cs-CZ" sz="3600" b="1" dirty="0">
                <a:latin typeface="Arial" pitchFamily="34" charset="0"/>
                <a:cs typeface="Arial" pitchFamily="34" charset="0"/>
              </a:rPr>
              <a:t>KOHOUTEK, BĚH, HVĚZDA, VÝSKOK. </a:t>
            </a:r>
          </a:p>
          <a:p>
            <a:endParaRPr lang="cs-CZ" sz="3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5046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476672"/>
            <a:ext cx="8674169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ŘEŠENÍ:</a:t>
            </a:r>
          </a:p>
          <a:p>
            <a:endParaRPr lang="cs-CZ" sz="3600" b="1" dirty="0">
              <a:latin typeface="Arial" pitchFamily="34" charset="0"/>
              <a:cs typeface="Arial" pitchFamily="34" charset="0"/>
            </a:endParaRPr>
          </a:p>
          <a:p>
            <a:r>
              <a:rPr lang="cs-CZ" sz="3600" b="1" dirty="0">
                <a:latin typeface="Arial" pitchFamily="34" charset="0"/>
                <a:cs typeface="Arial" pitchFamily="34" charset="0"/>
              </a:rPr>
              <a:t>NÁ</a:t>
            </a:r>
            <a:r>
              <a:rPr lang="cs-CZ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STĚN</a:t>
            </a:r>
            <a:r>
              <a:rPr lang="cs-CZ" sz="3600" b="1" dirty="0">
                <a:latin typeface="Arial" pitchFamily="34" charset="0"/>
                <a:cs typeface="Arial" pitchFamily="34" charset="0"/>
              </a:rPr>
              <a:t>K</a:t>
            </a:r>
            <a:r>
              <a:rPr lang="cs-CZ" sz="3600" b="1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cs-CZ" sz="3600" b="1" dirty="0">
                <a:latin typeface="Arial" pitchFamily="34" charset="0"/>
                <a:cs typeface="Arial" pitchFamily="34" charset="0"/>
              </a:rPr>
              <a:t>, VÝ</a:t>
            </a:r>
            <a:r>
              <a:rPr lang="cs-CZ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STAV</a:t>
            </a:r>
            <a:r>
              <a:rPr lang="cs-CZ" sz="3600" b="1" dirty="0">
                <a:latin typeface="Arial" pitchFamily="34" charset="0"/>
                <a:cs typeface="Arial" pitchFamily="34" charset="0"/>
              </a:rPr>
              <a:t>B</a:t>
            </a:r>
            <a:r>
              <a:rPr lang="cs-CZ" sz="3600" b="1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cs-CZ" sz="3600" b="1" dirty="0">
                <a:latin typeface="Arial" pitchFamily="34" charset="0"/>
                <a:cs typeface="Arial" pitchFamily="34" charset="0"/>
              </a:rPr>
              <a:t>, POD</a:t>
            </a:r>
            <a:r>
              <a:rPr lang="cs-CZ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CHOD</a:t>
            </a:r>
            <a:r>
              <a:rPr lang="cs-CZ" sz="3600" b="1" dirty="0">
                <a:latin typeface="Arial" pitchFamily="34" charset="0"/>
                <a:cs typeface="Arial" pitchFamily="34" charset="0"/>
              </a:rPr>
              <a:t>,</a:t>
            </a:r>
          </a:p>
          <a:p>
            <a:endParaRPr lang="cs-CZ" sz="3600" b="1" dirty="0">
              <a:latin typeface="Arial" pitchFamily="34" charset="0"/>
              <a:cs typeface="Arial" pitchFamily="34" charset="0"/>
            </a:endParaRPr>
          </a:p>
          <a:p>
            <a:r>
              <a:rPr lang="cs-CZ" sz="3600" b="1" dirty="0">
                <a:latin typeface="Arial" pitchFamily="34" charset="0"/>
                <a:cs typeface="Arial" pitchFamily="34" charset="0"/>
              </a:rPr>
              <a:t>ZA</a:t>
            </a:r>
            <a:r>
              <a:rPr lang="cs-CZ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VAŘ</a:t>
            </a:r>
            <a:r>
              <a:rPr lang="cs-CZ" sz="3600" b="1" dirty="0">
                <a:latin typeface="Arial" pitchFamily="34" charset="0"/>
                <a:cs typeface="Arial" pitchFamily="34" charset="0"/>
              </a:rPr>
              <a:t>EN-IN</a:t>
            </a:r>
            <a:r>
              <a:rPr lang="cs-CZ" sz="3600" b="1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cs-CZ" sz="3600" b="1" dirty="0">
                <a:latin typeface="Arial" pitchFamily="34" charset="0"/>
                <a:cs typeface="Arial" pitchFamily="34" charset="0"/>
              </a:rPr>
              <a:t>, </a:t>
            </a:r>
            <a:r>
              <a:rPr lang="cs-CZ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ŽELEZ</a:t>
            </a:r>
            <a:r>
              <a:rPr lang="cs-CZ" sz="3600" b="1" dirty="0">
                <a:latin typeface="Arial" pitchFamily="34" charset="0"/>
                <a:cs typeface="Arial" pitchFamily="34" charset="0"/>
              </a:rPr>
              <a:t>ÁŘ-STV</a:t>
            </a:r>
            <a:r>
              <a:rPr lang="cs-CZ" sz="3600" b="1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Í</a:t>
            </a:r>
            <a:r>
              <a:rPr lang="cs-CZ" sz="3600" b="1" dirty="0">
                <a:latin typeface="Arial" pitchFamily="34" charset="0"/>
                <a:cs typeface="Arial" pitchFamily="34" charset="0"/>
              </a:rPr>
              <a:t>,</a:t>
            </a:r>
          </a:p>
          <a:p>
            <a:endParaRPr lang="cs-CZ" sz="3600" b="1" dirty="0">
              <a:latin typeface="Arial" pitchFamily="34" charset="0"/>
              <a:cs typeface="Arial" pitchFamily="34" charset="0"/>
            </a:endParaRPr>
          </a:p>
          <a:p>
            <a:r>
              <a:rPr lang="cs-CZ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ŽEN</a:t>
            </a:r>
            <a:r>
              <a:rPr lang="cs-CZ" sz="3600" b="1" dirty="0">
                <a:latin typeface="Arial" pitchFamily="34" charset="0"/>
                <a:cs typeface="Arial" pitchFamily="34" charset="0"/>
              </a:rPr>
              <a:t>AT</a:t>
            </a:r>
            <a:r>
              <a:rPr lang="cs-CZ" sz="3600" b="1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Ý</a:t>
            </a:r>
            <a:r>
              <a:rPr lang="cs-CZ" sz="3600" b="1" dirty="0">
                <a:latin typeface="Arial" pitchFamily="34" charset="0"/>
                <a:cs typeface="Arial" pitchFamily="34" charset="0"/>
              </a:rPr>
              <a:t>, ZÁ</a:t>
            </a:r>
            <a:r>
              <a:rPr lang="cs-CZ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BAV</a:t>
            </a:r>
            <a:r>
              <a:rPr lang="cs-CZ" sz="3600" b="1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cs-CZ" sz="3600" b="1" dirty="0">
                <a:latin typeface="Arial" pitchFamily="34" charset="0"/>
                <a:cs typeface="Arial" pitchFamily="34" charset="0"/>
              </a:rPr>
              <a:t>, </a:t>
            </a:r>
            <a:r>
              <a:rPr lang="cs-CZ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MĚST</a:t>
            </a:r>
            <a:r>
              <a:rPr lang="cs-CZ" sz="3600" b="1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cs-CZ" sz="3600" b="1" dirty="0">
                <a:latin typeface="Arial" pitchFamily="34" charset="0"/>
                <a:cs typeface="Arial" pitchFamily="34" charset="0"/>
              </a:rPr>
              <a:t>, </a:t>
            </a:r>
          </a:p>
          <a:p>
            <a:endParaRPr lang="cs-CZ" sz="3600" b="1" dirty="0">
              <a:latin typeface="Arial" pitchFamily="34" charset="0"/>
              <a:cs typeface="Arial" pitchFamily="34" charset="0"/>
            </a:endParaRPr>
          </a:p>
          <a:p>
            <a:r>
              <a:rPr lang="cs-CZ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KOHOUT</a:t>
            </a:r>
            <a:r>
              <a:rPr lang="cs-CZ" sz="3600" b="1" dirty="0">
                <a:latin typeface="Arial" pitchFamily="34" charset="0"/>
                <a:cs typeface="Arial" pitchFamily="34" charset="0"/>
              </a:rPr>
              <a:t>EK, </a:t>
            </a:r>
            <a:r>
              <a:rPr lang="cs-CZ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BĚH</a:t>
            </a:r>
            <a:r>
              <a:rPr lang="cs-CZ" sz="3600" b="1" dirty="0">
                <a:latin typeface="Arial" pitchFamily="34" charset="0"/>
                <a:cs typeface="Arial" pitchFamily="34" charset="0"/>
              </a:rPr>
              <a:t>, </a:t>
            </a:r>
            <a:r>
              <a:rPr lang="cs-CZ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HVĚZD</a:t>
            </a:r>
            <a:r>
              <a:rPr lang="cs-CZ" sz="3600" b="1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cs-CZ" sz="3600" b="1" dirty="0">
                <a:latin typeface="Arial" pitchFamily="34" charset="0"/>
                <a:cs typeface="Arial" pitchFamily="34" charset="0"/>
              </a:rPr>
              <a:t>, VÝ</a:t>
            </a:r>
            <a:r>
              <a:rPr lang="cs-CZ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SKOK</a:t>
            </a:r>
            <a:r>
              <a:rPr lang="cs-CZ" sz="3600" b="1" dirty="0">
                <a:latin typeface="Arial" pitchFamily="34" charset="0"/>
                <a:cs typeface="Arial" pitchFamily="34" charset="0"/>
              </a:rPr>
              <a:t>. </a:t>
            </a:r>
          </a:p>
          <a:p>
            <a:endParaRPr lang="cs-CZ" sz="3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1545896"/>
      </p:ext>
    </p:extLst>
  </p:cSld>
  <p:clrMapOvr>
    <a:masterClrMapping/>
  </p:clrMapOvr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398</TotalTime>
  <Words>259</Words>
  <Application>Microsoft Office PowerPoint</Application>
  <PresentationFormat>Předvádění na obrazovce (4:3)</PresentationFormat>
  <Paragraphs>96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4" baseType="lpstr">
      <vt:lpstr>Arial</vt:lpstr>
      <vt:lpstr>Calibri</vt:lpstr>
      <vt:lpstr>Georgia</vt:lpstr>
      <vt:lpstr>Trebuchet MS</vt:lpstr>
      <vt:lpstr>Wingdings</vt:lpstr>
      <vt:lpstr>Aerodynamika</vt:lpstr>
      <vt:lpstr>STAVBA SLOVA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STAVBA SLOVA A PRAVOPIS</dc:title>
  <dc:creator>OEM</dc:creator>
  <cp:lastModifiedBy>Světluše Pospíšilová</cp:lastModifiedBy>
  <cp:revision>41</cp:revision>
  <dcterms:created xsi:type="dcterms:W3CDTF">2011-04-16T10:49:07Z</dcterms:created>
  <dcterms:modified xsi:type="dcterms:W3CDTF">2020-10-26T18:21:44Z</dcterms:modified>
</cp:coreProperties>
</file>